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3"/>
  </p:sldMasterIdLst>
  <p:handoutMasterIdLst>
    <p:handoutMasterId r:id="rId17"/>
  </p:handoutMasterIdLst>
  <p:sldIdLst>
    <p:sldId id="256" r:id="rId4"/>
    <p:sldId id="257" r:id="rId5"/>
    <p:sldId id="268" r:id="rId6"/>
    <p:sldId id="269" r:id="rId7"/>
    <p:sldId id="270" r:id="rId8"/>
    <p:sldId id="259" r:id="rId9"/>
    <p:sldId id="264" r:id="rId10"/>
    <p:sldId id="265" r:id="rId11"/>
    <p:sldId id="266" r:id="rId12"/>
    <p:sldId id="271" r:id="rId13"/>
    <p:sldId id="272" r:id="rId14"/>
    <p:sldId id="260" r:id="rId15"/>
    <p:sldId id="267" r:id="rId16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CCFF"/>
    <a:srgbClr val="FFFF9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2EB548-EA8D-C526-6CEC-2E646558604F}" v="8" dt="2020-10-12T13:55:44.4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28" autoAdjust="0"/>
  </p:normalViewPr>
  <p:slideViewPr>
    <p:cSldViewPr>
      <p:cViewPr varScale="1">
        <p:scale>
          <a:sx n="90" d="100"/>
          <a:sy n="90" d="100"/>
        </p:scale>
        <p:origin x="123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2FAA4CA-522C-423E-AF50-760D7BE8BA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4CC324-DC3F-402E-A763-73890F7DEBF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F54E6CA-F3C8-4B5A-AB74-2C00C721825F}" type="datetimeFigureOut">
              <a:rPr lang="en-GB"/>
              <a:pPr>
                <a:defRPr/>
              </a:pPr>
              <a:t>12/10/2020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4187FA-9BE3-4A3C-B387-BB7B9AA5497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10731A-4D43-4271-ABFA-CF11838409D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AE7F1E0-96E6-4628-967D-B389D7A4B5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>
            <a:extLst>
              <a:ext uri="{FF2B5EF4-FFF2-40B4-BE49-F238E27FC236}">
                <a16:creationId xmlns:a16="http://schemas.microsoft.com/office/drawing/2014/main" id="{0AD0BB5B-D44B-47BB-8498-CB08F8F43BD3}"/>
              </a:ext>
            </a:extLst>
          </p:cNvPr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2147483646 h 1912"/>
              <a:gd name="T4" fmla="*/ 0 w 1588"/>
              <a:gd name="T5" fmla="*/ 2147483646 h 1912"/>
              <a:gd name="T6" fmla="*/ 0 w 1588"/>
              <a:gd name="T7" fmla="*/ 2147483646 h 1912"/>
              <a:gd name="T8" fmla="*/ 0 w 1588"/>
              <a:gd name="T9" fmla="*/ 2147483646 h 1912"/>
              <a:gd name="T10" fmla="*/ 0 w 1588"/>
              <a:gd name="T11" fmla="*/ 2147483646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en-GB" altLang="en-US" noProof="0"/>
              <a:t>Click to edit Master title style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altLang="en-US" noProof="0"/>
              <a:t>Click to edit Master subtitle style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D8B4D5F-42CB-4B95-82DC-A9E5CB0A55D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7744B4-3568-45A9-92C1-3A46D14C4CA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02CE547-02FC-48CB-BDB0-039D8D7056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2FE9D6C-980E-484F-80CA-BFB868DA4720}"/>
              </a:ext>
            </a:extLst>
          </p:cNvPr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03377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2EACD33-6AC3-4E2B-8760-0C2EBBB503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BB5A547-9D15-4B21-9729-43392538B0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F516937-0BC3-4F52-A18C-AB43A6013E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947AA-1D77-48A3-9ADC-551B4361ABC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6205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424DEB0-9CC6-47C7-AE07-DCAB5213A4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55E9D9-C276-4AAD-80C3-D4D53BA1B6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6741822-3C50-4E9D-875D-272D7C54A7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A0728-5B5D-4084-9C3E-37F2307097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9535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8671608-EEDF-4072-BB2A-D2C448584D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DEE4010-EAB2-41B5-BFFC-D9D9F8CB97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EF2A6FC-02B9-4929-9A76-A8F03A7D75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E537-DA36-401D-926A-0239EBEEE63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36582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E389BF5-943D-4574-9ED1-D036AE5839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8C423AF-26A6-4EF1-B85B-24DF3E9BEE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D2AD49F6-C89A-4633-BEBB-7BFC859462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E5B29-7C8F-4EE9-A404-9CB8ADB8AD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81542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958BF1-FC6E-4D14-97FC-8CFE25F7F5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642E2B1-B9B4-4F43-AAB2-B950B6DC32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BEB042A-74AD-4ABA-B379-DBB16EC8DA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D798B-C558-4BFE-8F91-6DA66ED1B3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9916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DE43F4D-D613-4691-ACDC-B914CC7309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3EED77D-ACEE-426C-85A2-C58D0B9610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2A8A53A-7622-4959-8A1C-6BE8DF7807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7DBB9-46E6-437C-B269-066D76DA501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2834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4AF9B1-38EA-4C90-B3F4-1E3B1F9372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96B64B-D896-475B-AFCA-1F1BF83B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19F4D9-8707-4200-8B7E-47A5D1331E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79ADC-1CC6-4D78-9099-853CF249F6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4909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CFD7F31-A98E-4C86-A0DA-136C3F46E0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6FE5754-7109-4C4E-A197-5D404DA9AF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F629734-A336-4EEB-97B5-2E545103D9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BA580-E85D-480C-8B2A-C30522986E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20187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0425DE5-5792-40BA-B6CF-61314BF0D7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21D2621-A736-47E6-A251-6D2B5DBB2D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09186F3-FE5D-460D-BE53-6E2446CB9E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D604C-E797-4ECB-A03A-401123A1FD7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9808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D1FE91A-858D-4310-B3BD-2AC6A62842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C83436A-4488-41E4-897E-3B1F4C7A97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9B5E2D6-FE2E-40C6-B2C5-F45965E0CE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12CBA-D56D-4564-8D52-6CDF0D91C3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5616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811CD7-3BD2-4C57-BA78-6D41DDB1BC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8878FB-5A1C-4290-B8F7-348532D63B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8A13296-CE61-408C-9AF7-CA71142634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CCC89-4124-4005-BFFF-9A912A362E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8862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6E71AB3-09C2-4ECE-A69B-95BA62770B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C84F9A-8662-4343-A104-B04FA9A341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E78E50-32DD-4A37-A5FC-7D03515D2E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E6485-E62F-480F-A0DF-D0A1408F79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5755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14EF0FDD-EEAF-4A9C-852F-B082E18AB0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930A6E8C-40D9-42AC-A1C6-6878C603FF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60420" name="Rectangle 4">
            <a:extLst>
              <a:ext uri="{FF2B5EF4-FFF2-40B4-BE49-F238E27FC236}">
                <a16:creationId xmlns:a16="http://schemas.microsoft.com/office/drawing/2014/main" id="{CADC1F27-95F4-44DF-B5FA-605C4C3DFD1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0421" name="Rectangle 5">
            <a:extLst>
              <a:ext uri="{FF2B5EF4-FFF2-40B4-BE49-F238E27FC236}">
                <a16:creationId xmlns:a16="http://schemas.microsoft.com/office/drawing/2014/main" id="{DF683406-4CFF-4426-8898-A0315888FB3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0422" name="Rectangle 6">
            <a:extLst>
              <a:ext uri="{FF2B5EF4-FFF2-40B4-BE49-F238E27FC236}">
                <a16:creationId xmlns:a16="http://schemas.microsoft.com/office/drawing/2014/main" id="{107BB3B9-D2C1-44AD-A566-71F810F05C9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E1F239C-E3DE-4F75-A167-A81AF6CC9F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6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AD4CB13-D366-4B08-A983-78875500DC2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altLang="en-US" sz="5400" u="sng" dirty="0"/>
              <a:t> French</a:t>
            </a:r>
            <a:br>
              <a:rPr lang="en-GB" altLang="en-US" sz="5400" u="sng" dirty="0"/>
            </a:br>
            <a:r>
              <a:rPr lang="en-GB" altLang="en-US" sz="5400" u="sng" dirty="0"/>
              <a:t>A-level 1</a:t>
            </a:r>
            <a:r>
              <a:rPr lang="en-GB" altLang="en-US" sz="5400" u="sng" baseline="30000" dirty="0"/>
              <a:t>st</a:t>
            </a:r>
            <a:r>
              <a:rPr lang="en-GB" altLang="en-US" sz="5400" u="sng" dirty="0"/>
              <a:t> year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27E5BBB-7EB6-4686-A08B-59584F8621C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40488" cy="2351088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altLang="en-US" dirty="0"/>
              <a:t>Paper 1 – Listening, Reading and 		Writing</a:t>
            </a:r>
          </a:p>
          <a:p>
            <a:pPr algn="l" eaLnBrk="1" hangingPunct="1">
              <a:defRPr/>
            </a:pPr>
            <a:r>
              <a:rPr lang="en-GB" altLang="en-US" dirty="0"/>
              <a:t>Paper 2 Writing</a:t>
            </a:r>
          </a:p>
          <a:p>
            <a:pPr algn="l" eaLnBrk="1" hangingPunct="1">
              <a:defRPr/>
            </a:pPr>
            <a:r>
              <a:rPr lang="en-GB" altLang="en-US" dirty="0"/>
              <a:t>Paper 3 Speaking </a:t>
            </a:r>
          </a:p>
          <a:p>
            <a:pPr eaLnBrk="1" hangingPunct="1">
              <a:defRPr/>
            </a:pPr>
            <a:endParaRPr lang="en-GB" altLang="en-US" dirty="0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5E3763C3-13CF-4FD5-811A-CDBA5DD261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3063875"/>
            <a:ext cx="1030288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latin typeface="Arial" panose="020B0604020202020204" pitchFamily="34" charset="0"/>
              </a:rPr>
              <a:t>  </a:t>
            </a:r>
            <a:r>
              <a:rPr lang="en-GB" altLang="en-US" sz="4200">
                <a:latin typeface="Arial" panose="020B0604020202020204" pitchFamily="34" charset="0"/>
              </a:rPr>
              <a:t> </a:t>
            </a:r>
            <a:r>
              <a:rPr lang="en-GB" altLang="en-US" sz="1800">
                <a:latin typeface="Arial" panose="020B0604020202020204" pitchFamily="34" charset="0"/>
              </a:rPr>
              <a:t>         </a:t>
            </a:r>
          </a:p>
        </p:txBody>
      </p:sp>
      <p:pic>
        <p:nvPicPr>
          <p:cNvPr id="4101" name="Picture 5" descr="frenchap43057">
            <a:extLst>
              <a:ext uri="{FF2B5EF4-FFF2-40B4-BE49-F238E27FC236}">
                <a16:creationId xmlns:a16="http://schemas.microsoft.com/office/drawing/2014/main" id="{C6150888-5EE9-4EA8-80E3-BA8D77E6C05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2035175"/>
            <a:ext cx="131762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 descr="frenchap43057">
            <a:extLst>
              <a:ext uri="{FF2B5EF4-FFF2-40B4-BE49-F238E27FC236}">
                <a16:creationId xmlns:a16="http://schemas.microsoft.com/office/drawing/2014/main" id="{D903D045-B08E-4E73-9DEB-8D68634356D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2079625"/>
            <a:ext cx="131762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C7951-7CEE-487C-AC1B-EDCDBFE2A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French-set literary texts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37165-3001-4A9D-9457-97DF77B7EE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362950" cy="4476750"/>
          </a:xfrm>
        </p:spPr>
        <p:txBody>
          <a:bodyPr/>
          <a:lstStyle/>
          <a:p>
            <a:pPr>
              <a:defRPr/>
            </a:pPr>
            <a:r>
              <a:rPr lang="en-GB" sz="2400" dirty="0"/>
              <a:t>Molière </a:t>
            </a:r>
            <a:r>
              <a:rPr lang="en-GB" sz="2400" i="1" dirty="0"/>
              <a:t>Le Tartuffe</a:t>
            </a:r>
          </a:p>
          <a:p>
            <a:pPr>
              <a:defRPr/>
            </a:pPr>
            <a:r>
              <a:rPr lang="en-GB" sz="2400" dirty="0"/>
              <a:t>• Voltaire </a:t>
            </a:r>
            <a:r>
              <a:rPr lang="en-GB" sz="2400" i="1" dirty="0"/>
              <a:t>Candide</a:t>
            </a:r>
          </a:p>
          <a:p>
            <a:pPr>
              <a:defRPr/>
            </a:pPr>
            <a:r>
              <a:rPr lang="fr-FR" sz="2400" dirty="0"/>
              <a:t>• Maupassant </a:t>
            </a:r>
            <a:r>
              <a:rPr lang="fr-FR" sz="2400" i="1" dirty="0"/>
              <a:t>Boule de suif et autres contes de la guerre</a:t>
            </a:r>
          </a:p>
          <a:p>
            <a:pPr>
              <a:defRPr/>
            </a:pPr>
            <a:r>
              <a:rPr lang="en-GB" sz="2400" dirty="0"/>
              <a:t>Camus </a:t>
            </a:r>
            <a:r>
              <a:rPr lang="en-GB" sz="2400" i="1" dirty="0" err="1"/>
              <a:t>L’étranger</a:t>
            </a:r>
            <a:endParaRPr lang="en-GB" sz="2400" i="1" dirty="0"/>
          </a:p>
          <a:p>
            <a:pPr>
              <a:defRPr/>
            </a:pPr>
            <a:r>
              <a:rPr lang="en-GB" sz="2400" dirty="0"/>
              <a:t>• Françoise Sagan </a:t>
            </a:r>
            <a:r>
              <a:rPr lang="en-GB" sz="2400" i="1" dirty="0"/>
              <a:t>Bonjour </a:t>
            </a:r>
            <a:r>
              <a:rPr lang="en-GB" sz="2400" i="1" dirty="0" err="1"/>
              <a:t>tristesse</a:t>
            </a:r>
            <a:endParaRPr lang="en-GB" sz="2400" i="1" dirty="0"/>
          </a:p>
          <a:p>
            <a:pPr>
              <a:defRPr/>
            </a:pPr>
            <a:r>
              <a:rPr lang="fr-FR" sz="2400" dirty="0"/>
              <a:t>• Claire </a:t>
            </a:r>
            <a:r>
              <a:rPr lang="fr-FR" sz="2400" dirty="0" err="1"/>
              <a:t>Etcherelli</a:t>
            </a:r>
            <a:r>
              <a:rPr lang="fr-FR" sz="2400" dirty="0"/>
              <a:t> </a:t>
            </a:r>
            <a:r>
              <a:rPr lang="fr-FR" sz="2400" i="1" dirty="0" err="1"/>
              <a:t>Elise</a:t>
            </a:r>
            <a:r>
              <a:rPr lang="fr-FR" sz="2400" i="1" dirty="0"/>
              <a:t> ou la vraie vie</a:t>
            </a:r>
          </a:p>
          <a:p>
            <a:pPr>
              <a:defRPr/>
            </a:pPr>
            <a:r>
              <a:rPr lang="fr-FR" sz="2400" dirty="0"/>
              <a:t>• Joseph </a:t>
            </a:r>
            <a:r>
              <a:rPr lang="fr-FR" sz="2400" dirty="0" err="1"/>
              <a:t>Joffo</a:t>
            </a:r>
            <a:r>
              <a:rPr lang="fr-FR" sz="2400" dirty="0"/>
              <a:t> </a:t>
            </a:r>
            <a:r>
              <a:rPr lang="fr-FR" sz="2400" i="1" dirty="0"/>
              <a:t>Un sac de billes</a:t>
            </a:r>
          </a:p>
          <a:p>
            <a:pPr>
              <a:defRPr/>
            </a:pPr>
            <a:r>
              <a:rPr lang="nb-NO" sz="2400" dirty="0"/>
              <a:t>• Faïza Guène </a:t>
            </a:r>
            <a:r>
              <a:rPr lang="nb-NO" sz="2400" i="1" dirty="0"/>
              <a:t>Kiffe kiffe demain</a:t>
            </a:r>
          </a:p>
          <a:p>
            <a:pPr>
              <a:defRPr/>
            </a:pPr>
            <a:r>
              <a:rPr lang="en-GB" sz="2400" dirty="0"/>
              <a:t>• Philippe </a:t>
            </a:r>
            <a:r>
              <a:rPr lang="en-GB" sz="2400" dirty="0" err="1"/>
              <a:t>Grimbert</a:t>
            </a:r>
            <a:r>
              <a:rPr lang="en-GB" sz="2400" dirty="0"/>
              <a:t> </a:t>
            </a:r>
            <a:r>
              <a:rPr lang="en-GB" sz="2400" i="1" dirty="0"/>
              <a:t>Un secret</a:t>
            </a:r>
          </a:p>
          <a:p>
            <a:pPr>
              <a:defRPr/>
            </a:pPr>
            <a:r>
              <a:rPr lang="fr-FR" sz="2400" dirty="0"/>
              <a:t>• Delphine de Vigan </a:t>
            </a:r>
            <a:r>
              <a:rPr lang="fr-FR" sz="2400" i="1" dirty="0"/>
              <a:t>No et moi</a:t>
            </a:r>
            <a:endParaRPr lang="en-GB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F6A90-511F-455F-94CE-D612ECC54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Paper 3:Speaking test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1E7881-459C-40F5-8F49-ECD3667B0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507413" cy="5181600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dirty="0"/>
              <a:t>30% of A-level marks</a:t>
            </a:r>
          </a:p>
          <a:p>
            <a:pPr eaLnBrk="1" hangingPunct="1">
              <a:defRPr/>
            </a:pPr>
            <a:r>
              <a:rPr lang="en-GB" altLang="en-US" dirty="0"/>
              <a:t>21-23 minutes including 5 minutes preparation</a:t>
            </a:r>
          </a:p>
          <a:p>
            <a:pPr eaLnBrk="1" hangingPunct="1">
              <a:defRPr/>
            </a:pPr>
            <a:r>
              <a:rPr lang="en-GB" altLang="en-US" dirty="0"/>
              <a:t>Discussion of stimulus card (5-6 mins)</a:t>
            </a:r>
          </a:p>
          <a:p>
            <a:pPr eaLnBrk="1" hangingPunct="1">
              <a:defRPr/>
            </a:pPr>
            <a:r>
              <a:rPr lang="en-GB" altLang="en-US" dirty="0"/>
              <a:t>Presentation (2 mins)  – followed by discussion of individual research project (9-10 mins)</a:t>
            </a:r>
          </a:p>
          <a:p>
            <a:pPr eaLnBrk="1" hangingPunct="1">
              <a:defRPr/>
            </a:pPr>
            <a:r>
              <a:rPr lang="en-GB" altLang="en-US" dirty="0"/>
              <a:t>Conducted by class teacher.</a:t>
            </a:r>
          </a:p>
          <a:p>
            <a:pPr eaLnBrk="1" hangingPunct="1">
              <a:defRPr/>
            </a:pPr>
            <a:r>
              <a:rPr lang="en-GB" altLang="en-US" dirty="0"/>
              <a:t>Marked by AQA examiner.</a:t>
            </a:r>
          </a:p>
          <a:p>
            <a:pPr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EA2164C-5866-44C5-948F-0F3FA0CD8C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altLang="en-US" u="sng" dirty="0">
                <a:solidFill>
                  <a:srgbClr val="FF3300"/>
                </a:solidFill>
              </a:rPr>
              <a:t>A Level topics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3901370-B634-48E0-8F98-C2B3B6789B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7529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GB" altLang="en-US" sz="2400" b="1" dirty="0"/>
              <a:t>Aspects of French Speaking society: current issues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en-US" sz="2000" dirty="0"/>
              <a:t>Positive features of a diverse society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en-US" sz="2000" dirty="0"/>
              <a:t>Life for the marginalised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en-US" sz="2000" dirty="0"/>
              <a:t>How criminals are treated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en-US" sz="2400" b="1" dirty="0"/>
              <a:t>Aspects of political life in the French speaking world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en-US" sz="2000" dirty="0"/>
              <a:t>Teenagers, the right to vote and political commitment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en-US" sz="2000" dirty="0"/>
              <a:t>Demonstrations, strikes-Who holds the power?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en-US" sz="2000" dirty="0"/>
              <a:t>Politics and immigration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en-US" sz="2400" b="1" dirty="0"/>
              <a:t>Grammar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en-US" sz="2400" b="1" dirty="0"/>
              <a:t>Study of 1 literary text and 1 film in the first year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en-US" sz="2400" b="1" dirty="0"/>
              <a:t>Individual research topic for the oral test</a:t>
            </a:r>
          </a:p>
          <a:p>
            <a:pPr eaLnBrk="1" hangingPunct="1">
              <a:defRPr/>
            </a:pPr>
            <a:endParaRPr lang="en-GB" altLang="en-US" dirty="0"/>
          </a:p>
        </p:txBody>
      </p:sp>
      <p:pic>
        <p:nvPicPr>
          <p:cNvPr id="15364" name="Picture 5" descr="2CV">
            <a:extLst>
              <a:ext uri="{FF2B5EF4-FFF2-40B4-BE49-F238E27FC236}">
                <a16:creationId xmlns:a16="http://schemas.microsoft.com/office/drawing/2014/main" id="{6426F4CA-BA0A-48E9-A779-4460D76E8A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1916113"/>
            <a:ext cx="2735263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CFA47FA2-B8B8-4E80-BF56-D01473A918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altLang="en-US" sz="4000"/>
              <a:t>Classroom and homework activities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B6615F6-C0C2-4014-8869-3A7EE89F6D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GB" altLang="en-US" dirty="0"/>
              <a:t>Discussion			Reading aloud</a:t>
            </a:r>
          </a:p>
          <a:p>
            <a:pPr eaLnBrk="1" hangingPunct="1">
              <a:buFontTx/>
              <a:buNone/>
              <a:defRPr/>
            </a:pPr>
            <a:r>
              <a:rPr lang="en-GB" altLang="en-US" dirty="0"/>
              <a:t>Pair/group work		Translating</a:t>
            </a:r>
          </a:p>
          <a:p>
            <a:pPr eaLnBrk="1" hangingPunct="1">
              <a:buFontTx/>
              <a:buNone/>
              <a:defRPr/>
            </a:pPr>
            <a:r>
              <a:rPr lang="en-GB" altLang="en-US" dirty="0"/>
              <a:t>Listening to CD			Summarising</a:t>
            </a:r>
          </a:p>
          <a:p>
            <a:pPr eaLnBrk="1" hangingPunct="1">
              <a:buFontTx/>
              <a:buNone/>
              <a:defRPr/>
            </a:pPr>
            <a:r>
              <a:rPr lang="en-GB" altLang="en-US" dirty="0"/>
              <a:t>Watching film			Essay writing</a:t>
            </a:r>
          </a:p>
          <a:p>
            <a:pPr eaLnBrk="1" hangingPunct="1">
              <a:buFontTx/>
              <a:buNone/>
              <a:defRPr/>
            </a:pPr>
            <a:r>
              <a:rPr lang="en-GB" altLang="en-US" dirty="0"/>
              <a:t>Grammar exercises		online activities</a:t>
            </a:r>
          </a:p>
          <a:p>
            <a:pPr eaLnBrk="1" hangingPunct="1">
              <a:buFontTx/>
              <a:buNone/>
              <a:defRPr/>
            </a:pPr>
            <a:r>
              <a:rPr lang="en-GB" altLang="en-US" dirty="0"/>
              <a:t>Vocabulary building		Assistant lesson</a:t>
            </a:r>
          </a:p>
          <a:p>
            <a:pPr eaLnBrk="1" hangingPunct="1">
              <a:buFontTx/>
              <a:buNone/>
              <a:defRPr/>
            </a:pPr>
            <a:r>
              <a:rPr lang="en-GB" altLang="en-US" dirty="0"/>
              <a:t>Oral presentations		Reading tasks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C53B516-6538-442C-9C83-97F79BC475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altLang="en-US" sz="4000" dirty="0"/>
              <a:t>Paper 1: Listening, Reading and 			Writing</a:t>
            </a:r>
          </a:p>
        </p:txBody>
      </p:sp>
      <p:sp>
        <p:nvSpPr>
          <p:cNvPr id="3082" name="Rectangle 10">
            <a:extLst>
              <a:ext uri="{FF2B5EF4-FFF2-40B4-BE49-F238E27FC236}">
                <a16:creationId xmlns:a16="http://schemas.microsoft.com/office/drawing/2014/main" id="{3C1F25AA-D511-413A-9B9B-FFCB10999BA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05000"/>
            <a:ext cx="4043363" cy="4260850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2800" b="1" dirty="0"/>
              <a:t>45% of AS level</a:t>
            </a:r>
          </a:p>
          <a:p>
            <a:pPr eaLnBrk="1" hangingPunct="1">
              <a:defRPr/>
            </a:pPr>
            <a:r>
              <a:rPr lang="en-GB" altLang="en-US" sz="2800" b="1" dirty="0"/>
              <a:t>1 hour 45 minutes exam paper</a:t>
            </a:r>
          </a:p>
          <a:p>
            <a:pPr eaLnBrk="1" hangingPunct="1">
              <a:defRPr/>
            </a:pPr>
            <a:r>
              <a:rPr lang="en-GB" altLang="en-US" sz="2800" b="1" dirty="0"/>
              <a:t>Done in  June</a:t>
            </a:r>
          </a:p>
          <a:p>
            <a:pPr eaLnBrk="1" hangingPunct="1">
              <a:defRPr/>
            </a:pPr>
            <a:r>
              <a:rPr lang="en-GB" altLang="en-US" sz="2800" b="1" dirty="0"/>
              <a:t>Individual student control of audio file.</a:t>
            </a:r>
          </a:p>
          <a:p>
            <a:pPr eaLnBrk="1" hangingPunct="1">
              <a:defRPr/>
            </a:pPr>
            <a:r>
              <a:rPr lang="en-GB" altLang="en-US" sz="2800" b="1" dirty="0"/>
              <a:t>Translation from TL into English</a:t>
            </a:r>
          </a:p>
          <a:p>
            <a:pPr marL="0" indent="0" eaLnBrk="1" hangingPunct="1">
              <a:buFontTx/>
              <a:buNone/>
              <a:defRPr/>
            </a:pPr>
            <a:endParaRPr lang="en-GB" altLang="en-US" sz="2800" dirty="0"/>
          </a:p>
        </p:txBody>
      </p:sp>
      <p:sp>
        <p:nvSpPr>
          <p:cNvPr id="3083" name="Rectangle 11">
            <a:extLst>
              <a:ext uri="{FF2B5EF4-FFF2-40B4-BE49-F238E27FC236}">
                <a16:creationId xmlns:a16="http://schemas.microsoft.com/office/drawing/2014/main" id="{BA1E0111-01D1-4C32-A3BE-A14C74032698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en-US" sz="2800"/>
          </a:p>
        </p:txBody>
      </p:sp>
      <p:pic>
        <p:nvPicPr>
          <p:cNvPr id="5125" name="Picture 13" descr="millau_viaduct">
            <a:extLst>
              <a:ext uri="{FF2B5EF4-FFF2-40B4-BE49-F238E27FC236}">
                <a16:creationId xmlns:a16="http://schemas.microsoft.com/office/drawing/2014/main" id="{BD278DDD-F7B9-4568-A783-901B8B8864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1628775"/>
            <a:ext cx="3105150" cy="441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81EBB863-A53E-4E1B-9862-77267BBDEA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altLang="en-US" dirty="0"/>
              <a:t>Paper 2: Writing</a:t>
            </a:r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09EDBB0B-A92B-4BE2-A85A-B00F19C4C8B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05000"/>
            <a:ext cx="4038600" cy="446087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GB" altLang="en-US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en-US" sz="2800" dirty="0"/>
              <a:t>1 </a:t>
            </a:r>
            <a:r>
              <a:rPr lang="en-GB" altLang="en-US" sz="2800"/>
              <a:t>hour 30 </a:t>
            </a:r>
            <a:r>
              <a:rPr lang="en-GB" altLang="en-US" sz="2800" dirty="0"/>
              <a:t>minutes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en-US" sz="2800" dirty="0"/>
              <a:t>Done in June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en-US" sz="2800" dirty="0"/>
              <a:t>25% of AS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en-US" sz="2800" dirty="0"/>
              <a:t>Study of one film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en-US" sz="2800" dirty="0"/>
              <a:t>Translation into TL (grammar)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altLang="en-US" sz="2800" dirty="0"/>
              <a:t>Essay requiring a critical response to the film</a:t>
            </a:r>
          </a:p>
          <a:p>
            <a:pPr eaLnBrk="1" hangingPunct="1">
              <a:lnSpc>
                <a:spcPct val="90000"/>
              </a:lnSpc>
              <a:defRPr/>
            </a:pPr>
            <a:endParaRPr lang="en-GB" altLang="en-US" sz="2800" dirty="0"/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13D512A5-0EF0-4918-A53C-E8C47E9437BE}"/>
              </a:ext>
            </a:extLst>
          </p:cNvPr>
          <p:cNvSpPr>
            <a:spLocks noGrp="1" noChangeArrowheads="1"/>
          </p:cNvSpPr>
          <p:nvPr>
            <p:ph sz="quarter" idx="2"/>
          </p:nvPr>
        </p:nvSpPr>
        <p:spPr>
          <a:xfrm>
            <a:off x="4648200" y="1905000"/>
            <a:ext cx="4038600" cy="1984375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endParaRPr lang="en-US" altLang="en-US" sz="2400" dirty="0"/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1FD1C4AE-AECB-45EE-90CD-6B257A1CFE77}"/>
              </a:ext>
            </a:extLst>
          </p:cNvPr>
          <p:cNvSpPr>
            <a:spLocks noGrp="1" noChangeArrowheads="1"/>
          </p:cNvSpPr>
          <p:nvPr>
            <p:ph sz="quarter" idx="3"/>
          </p:nvPr>
        </p:nvSpPr>
        <p:spPr>
          <a:xfrm>
            <a:off x="4648200" y="4033838"/>
            <a:ext cx="4038600" cy="1985962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endParaRPr lang="en-US" altLang="en-US" sz="2400" dirty="0"/>
          </a:p>
        </p:txBody>
      </p:sp>
      <p:pic>
        <p:nvPicPr>
          <p:cNvPr id="6150" name="Picture 8" descr="ArcDeTriompheNightSmall">
            <a:extLst>
              <a:ext uri="{FF2B5EF4-FFF2-40B4-BE49-F238E27FC236}">
                <a16:creationId xmlns:a16="http://schemas.microsoft.com/office/drawing/2014/main" id="{64EB03EE-4C7E-4AD0-9342-C833E3EEE1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1341438"/>
            <a:ext cx="3024188" cy="2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10" descr="GrandeArcheSmall">
            <a:extLst>
              <a:ext uri="{FF2B5EF4-FFF2-40B4-BE49-F238E27FC236}">
                <a16:creationId xmlns:a16="http://schemas.microsoft.com/office/drawing/2014/main" id="{76EC6AA0-7148-4184-8AE7-16BFF2717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4076700"/>
            <a:ext cx="2952750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BDBAB-950E-4207-9E5C-E72467A24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French set films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D3CEBF-20AC-4B18-92A3-A4BC3F87D698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>
              <a:defRPr/>
            </a:pPr>
            <a:r>
              <a:rPr lang="en-GB" sz="2400" b="1" dirty="0"/>
              <a:t>Au revoir les </a:t>
            </a:r>
            <a:r>
              <a:rPr lang="en-GB" sz="2400" b="1" dirty="0" err="1"/>
              <a:t>enfants</a:t>
            </a:r>
            <a:endParaRPr lang="en-GB" sz="2400" b="1" dirty="0"/>
          </a:p>
          <a:p>
            <a:pPr>
              <a:defRPr/>
            </a:pPr>
            <a:r>
              <a:rPr lang="en-GB" sz="2400" b="1" dirty="0"/>
              <a:t>La </a:t>
            </a:r>
            <a:r>
              <a:rPr lang="en-GB" sz="2400" b="1" dirty="0" err="1"/>
              <a:t>Haine</a:t>
            </a:r>
            <a:endParaRPr lang="en-GB" sz="2400" b="1" dirty="0"/>
          </a:p>
          <a:p>
            <a:pPr>
              <a:defRPr/>
            </a:pPr>
            <a:r>
              <a:rPr lang="en-GB" sz="2400" b="1" dirty="0" err="1"/>
              <a:t>L’auberge</a:t>
            </a:r>
            <a:r>
              <a:rPr lang="en-GB" sz="2400" b="1" dirty="0"/>
              <a:t> </a:t>
            </a:r>
            <a:r>
              <a:rPr lang="en-GB" sz="2400" b="1" dirty="0" err="1"/>
              <a:t>espagnole</a:t>
            </a:r>
            <a:endParaRPr lang="en-GB" sz="2400" b="1" dirty="0"/>
          </a:p>
          <a:p>
            <a:pPr>
              <a:defRPr/>
            </a:pPr>
            <a:r>
              <a:rPr lang="en-GB" sz="2400" b="1" dirty="0"/>
              <a:t>Un long </a:t>
            </a:r>
            <a:r>
              <a:rPr lang="en-GB" sz="2400" b="1" dirty="0" err="1"/>
              <a:t>dimanche</a:t>
            </a:r>
            <a:r>
              <a:rPr lang="en-GB" sz="2400" b="1" dirty="0"/>
              <a:t> de </a:t>
            </a:r>
            <a:r>
              <a:rPr lang="en-GB" sz="2400" b="1" dirty="0" err="1"/>
              <a:t>fian</a:t>
            </a:r>
            <a:r>
              <a:rPr lang="en-GB" sz="2400" b="1" dirty="0" err="1">
                <a:latin typeface="Comic Sans MS" panose="030F0702030302020204" pitchFamily="66" charset="0"/>
              </a:rPr>
              <a:t>ç</a:t>
            </a:r>
            <a:r>
              <a:rPr lang="en-GB" sz="2400" b="1" dirty="0" err="1"/>
              <a:t>ailles</a:t>
            </a:r>
            <a:r>
              <a:rPr lang="en-GB" sz="2400" b="1" dirty="0"/>
              <a:t> </a:t>
            </a:r>
          </a:p>
          <a:p>
            <a:pPr>
              <a:defRPr/>
            </a:pPr>
            <a:r>
              <a:rPr lang="en-GB" sz="2400" b="1" dirty="0"/>
              <a:t>Entre les </a:t>
            </a:r>
            <a:r>
              <a:rPr lang="en-GB" sz="2400" b="1" dirty="0" err="1"/>
              <a:t>murs</a:t>
            </a:r>
            <a:endParaRPr lang="en-GB" sz="2400" b="1" dirty="0"/>
          </a:p>
          <a:p>
            <a:pPr>
              <a:defRPr/>
            </a:pPr>
            <a:r>
              <a:rPr lang="en-GB" sz="2400" b="1" dirty="0"/>
              <a:t>Les 400 coups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588F73-9CE0-45B5-986A-83FDD57A5909}"/>
              </a:ext>
            </a:extLst>
          </p:cNvPr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28F0988-64AB-432F-95BC-3B29B394F0BA}"/>
              </a:ext>
            </a:extLst>
          </p:cNvPr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B0ED3-BAB1-4C38-BC8D-B2BAE5803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Paper 3: Speaking test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053AFA-07FD-4C80-BFBE-0F1A0D9EC16D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323850" y="1728788"/>
            <a:ext cx="4114800" cy="4619625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2800" b="1" dirty="0"/>
              <a:t>30% of AS marks</a:t>
            </a:r>
          </a:p>
          <a:p>
            <a:pPr eaLnBrk="1" hangingPunct="1">
              <a:defRPr/>
            </a:pPr>
            <a:r>
              <a:rPr lang="en-GB" altLang="en-US" sz="2800" b="1" dirty="0"/>
              <a:t>12-14 minutes test + 15 mins preparation</a:t>
            </a:r>
          </a:p>
          <a:p>
            <a:pPr eaLnBrk="1" hangingPunct="1">
              <a:defRPr/>
            </a:pPr>
            <a:r>
              <a:rPr lang="en-GB" altLang="en-US" sz="2800" b="1" dirty="0"/>
              <a:t>Discussion of the 2 themes based on a  stimulus card</a:t>
            </a:r>
          </a:p>
          <a:p>
            <a:pPr eaLnBrk="1" hangingPunct="1">
              <a:defRPr/>
            </a:pPr>
            <a:r>
              <a:rPr lang="en-GB" altLang="en-US" sz="2800" b="1" dirty="0"/>
              <a:t>Done in April/May</a:t>
            </a:r>
          </a:p>
          <a:p>
            <a:pPr eaLnBrk="1" hangingPunct="1">
              <a:defRPr/>
            </a:pPr>
            <a:r>
              <a:rPr lang="en-GB" altLang="en-US" sz="2800" b="1" dirty="0"/>
              <a:t>Conducted by class teacher</a:t>
            </a:r>
          </a:p>
          <a:p>
            <a:pPr>
              <a:defRPr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E051B4-9367-4797-876A-3AD1102AEFA2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100513" cy="28194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GB" dirty="0"/>
              <a:t>Themes</a:t>
            </a:r>
          </a:p>
          <a:p>
            <a:pPr>
              <a:defRPr/>
            </a:pPr>
            <a:r>
              <a:rPr lang="en-GB" sz="2800" b="1" dirty="0"/>
              <a:t>Aspects of the society of the TL country</a:t>
            </a:r>
          </a:p>
          <a:p>
            <a:pPr>
              <a:defRPr/>
            </a:pPr>
            <a:r>
              <a:rPr lang="en-GB" sz="2800" b="1" dirty="0"/>
              <a:t>Artistic  culture of the TL country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BF512B5-2292-4A2A-A959-E5B6AD7785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altLang="en-US" sz="5400" u="sng" dirty="0">
                <a:solidFill>
                  <a:srgbClr val="FF3300"/>
                </a:solidFill>
              </a:rPr>
              <a:t>A-level 1</a:t>
            </a:r>
            <a:r>
              <a:rPr lang="en-GB" altLang="en-US" sz="5400" u="sng" baseline="30000" dirty="0">
                <a:solidFill>
                  <a:srgbClr val="FF3300"/>
                </a:solidFill>
              </a:rPr>
              <a:t>st</a:t>
            </a:r>
            <a:r>
              <a:rPr lang="en-GB" altLang="en-US" sz="5400" u="sng" dirty="0">
                <a:solidFill>
                  <a:srgbClr val="FF3300"/>
                </a:solidFill>
              </a:rPr>
              <a:t> year topics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891B954B-CCBD-4566-A53D-4B546838F2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GB" altLang="en-US" sz="2000" b="1" dirty="0"/>
              <a:t>1. Aspects of French-speaking society: current trends</a:t>
            </a:r>
          </a:p>
          <a:p>
            <a:pPr eaLnBrk="1" hangingPunct="1">
              <a:defRPr/>
            </a:pPr>
            <a:r>
              <a:rPr lang="en-GB" altLang="en-US" sz="2000" dirty="0"/>
              <a:t>The changing nature of family</a:t>
            </a:r>
          </a:p>
          <a:p>
            <a:pPr eaLnBrk="1" hangingPunct="1">
              <a:defRPr/>
            </a:pPr>
            <a:r>
              <a:rPr lang="en-GB" altLang="en-US" sz="2000" dirty="0"/>
              <a:t>The ‘cyber-society’</a:t>
            </a:r>
          </a:p>
          <a:p>
            <a:pPr eaLnBrk="1" hangingPunct="1">
              <a:defRPr/>
            </a:pPr>
            <a:r>
              <a:rPr lang="en-GB" altLang="en-US" sz="2000" dirty="0"/>
              <a:t>The place of voluntary work</a:t>
            </a:r>
          </a:p>
          <a:p>
            <a:pPr marL="0" indent="0" eaLnBrk="1" hangingPunct="1">
              <a:buFontTx/>
              <a:buNone/>
              <a:defRPr/>
            </a:pPr>
            <a:r>
              <a:rPr lang="en-GB" altLang="en-US" sz="2000" b="1" dirty="0"/>
              <a:t>2.  Artistic culture in the French-speaking world</a:t>
            </a:r>
          </a:p>
          <a:p>
            <a:pPr eaLnBrk="1" hangingPunct="1">
              <a:defRPr/>
            </a:pPr>
            <a:r>
              <a:rPr lang="en-GB" altLang="en-US" sz="2000" dirty="0"/>
              <a:t>A culture proud of its heritage</a:t>
            </a:r>
          </a:p>
          <a:p>
            <a:pPr eaLnBrk="1" hangingPunct="1">
              <a:defRPr/>
            </a:pPr>
            <a:r>
              <a:rPr lang="en-GB" altLang="en-US" sz="2000" dirty="0"/>
              <a:t>Contemporary francophone music</a:t>
            </a:r>
          </a:p>
          <a:p>
            <a:pPr eaLnBrk="1" hangingPunct="1">
              <a:defRPr/>
            </a:pPr>
            <a:r>
              <a:rPr lang="en-GB" altLang="en-US" sz="2000" dirty="0"/>
              <a:t>Cinema: the 7</a:t>
            </a:r>
            <a:r>
              <a:rPr lang="en-GB" altLang="en-US" sz="2000" baseline="30000" dirty="0"/>
              <a:t>th</a:t>
            </a:r>
            <a:r>
              <a:rPr lang="en-GB" altLang="en-US" sz="2000" dirty="0"/>
              <a:t> art form</a:t>
            </a:r>
          </a:p>
          <a:p>
            <a:pPr marL="0" indent="0" eaLnBrk="1" hangingPunct="1">
              <a:buFontTx/>
              <a:buNone/>
              <a:defRPr/>
            </a:pPr>
            <a:r>
              <a:rPr lang="en-GB" altLang="en-US" sz="2000" b="1" dirty="0"/>
              <a:t>3. Grammar</a:t>
            </a:r>
          </a:p>
          <a:p>
            <a:pPr marL="0" indent="0" eaLnBrk="1" hangingPunct="1">
              <a:buFontTx/>
              <a:buNone/>
              <a:defRPr/>
            </a:pPr>
            <a:r>
              <a:rPr lang="en-GB" altLang="en-US" sz="2000" b="1" dirty="0"/>
              <a:t>4. One film</a:t>
            </a:r>
          </a:p>
          <a:p>
            <a:pPr eaLnBrk="1" hangingPunct="1">
              <a:lnSpc>
                <a:spcPct val="90000"/>
              </a:lnSpc>
              <a:defRPr/>
            </a:pPr>
            <a:endParaRPr lang="en-GB" altLang="en-US" sz="2000" dirty="0">
              <a:solidFill>
                <a:schemeClr val="accent2"/>
              </a:solidFill>
            </a:endParaRPr>
          </a:p>
        </p:txBody>
      </p:sp>
      <p:pic>
        <p:nvPicPr>
          <p:cNvPr id="9220" name="Picture 5" descr="Paris_tour-eiffel">
            <a:extLst>
              <a:ext uri="{FF2B5EF4-FFF2-40B4-BE49-F238E27FC236}">
                <a16:creationId xmlns:a16="http://schemas.microsoft.com/office/drawing/2014/main" id="{BD0B5265-8296-4237-9ACF-C88F3625728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2924175"/>
            <a:ext cx="1181100" cy="223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4177472-E883-451F-B1F5-194AAB393E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altLang="en-US" sz="6000" dirty="0"/>
              <a:t>A-level year 2 French</a:t>
            </a:r>
            <a:r>
              <a:rPr lang="en-GB" altLang="en-US" dirty="0"/>
              <a:t> </a:t>
            </a: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E5BA4738-C168-401C-B575-6CFE5923500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GB" altLang="en-US" sz="2800" dirty="0"/>
          </a:p>
          <a:p>
            <a:pPr eaLnBrk="1" hangingPunct="1">
              <a:defRPr/>
            </a:pPr>
            <a:r>
              <a:rPr lang="en-GB" altLang="en-US" sz="2800" dirty="0"/>
              <a:t>Paper 1: Listening Reading and translation</a:t>
            </a:r>
          </a:p>
          <a:p>
            <a:pPr eaLnBrk="1" hangingPunct="1">
              <a:defRPr/>
            </a:pPr>
            <a:r>
              <a:rPr lang="en-GB" altLang="en-US" sz="2800" dirty="0"/>
              <a:t>Paper 2: Writing</a:t>
            </a:r>
          </a:p>
          <a:p>
            <a:pPr eaLnBrk="1" hangingPunct="1">
              <a:defRPr/>
            </a:pPr>
            <a:r>
              <a:rPr lang="en-GB" altLang="en-US" sz="2800" dirty="0"/>
              <a:t>Paper 3 Speaking</a:t>
            </a:r>
          </a:p>
          <a:p>
            <a:pPr marL="0" indent="0" eaLnBrk="1" hangingPunct="1">
              <a:buFontTx/>
              <a:buNone/>
              <a:defRPr/>
            </a:pPr>
            <a:endParaRPr lang="en-GB" altLang="en-US" sz="2800" dirty="0"/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B5C9AA5B-AD60-498A-B02E-EAD6648BA4C8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en-US" sz="2800"/>
          </a:p>
        </p:txBody>
      </p:sp>
      <p:pic>
        <p:nvPicPr>
          <p:cNvPr id="2" name="Picture 7" descr="tgv4">
            <a:extLst>
              <a:ext uri="{FF2B5EF4-FFF2-40B4-BE49-F238E27FC236}">
                <a16:creationId xmlns:a16="http://schemas.microsoft.com/office/drawing/2014/main" id="{31FEE245-B37D-460C-8728-177DDFB4C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1557338"/>
            <a:ext cx="4014787" cy="208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9" descr="citroen_c6_new">
            <a:extLst>
              <a:ext uri="{FF2B5EF4-FFF2-40B4-BE49-F238E27FC236}">
                <a16:creationId xmlns:a16="http://schemas.microsoft.com/office/drawing/2014/main" id="{8E64E5AC-BA8F-420A-9114-0C8534068E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3789363"/>
            <a:ext cx="36734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B03F36B-0F87-4255-B332-7F9A44F686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altLang="en-US" sz="4000" dirty="0"/>
              <a:t>Paper 1: Listening, reading and translation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62B1A01-F893-4589-A71C-5988BF30F5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altLang="en-US" sz="2800" dirty="0"/>
              <a:t>40% of A level marks</a:t>
            </a:r>
          </a:p>
          <a:p>
            <a:pPr eaLnBrk="1" hangingPunct="1">
              <a:defRPr/>
            </a:pPr>
            <a:r>
              <a:rPr lang="en-GB" altLang="en-US" sz="2800" dirty="0"/>
              <a:t>2 hours 30 minutes written exam</a:t>
            </a:r>
          </a:p>
          <a:p>
            <a:pPr eaLnBrk="1" hangingPunct="1">
              <a:defRPr/>
            </a:pPr>
            <a:r>
              <a:rPr lang="en-GB" altLang="en-US" sz="2800" dirty="0"/>
              <a:t>Done in June of Year 13</a:t>
            </a:r>
          </a:p>
          <a:p>
            <a:pPr eaLnBrk="1" hangingPunct="1">
              <a:defRPr/>
            </a:pPr>
            <a:r>
              <a:rPr lang="en-GB" altLang="en-US" sz="2800" dirty="0"/>
              <a:t>Individual student control of CD</a:t>
            </a:r>
          </a:p>
          <a:p>
            <a:pPr eaLnBrk="1" hangingPunct="1">
              <a:defRPr/>
            </a:pPr>
            <a:r>
              <a:rPr lang="en-GB" altLang="en-US" sz="2800" dirty="0"/>
              <a:t>Translations into English and into the TL</a:t>
            </a:r>
          </a:p>
          <a:p>
            <a:pPr eaLnBrk="1" hangingPunct="1">
              <a:defRPr/>
            </a:pPr>
            <a:endParaRPr lang="en-GB" altLang="en-US" dirty="0"/>
          </a:p>
        </p:txBody>
      </p:sp>
      <p:pic>
        <p:nvPicPr>
          <p:cNvPr id="11268" name="Picture 5" descr="Pont%2520du%2520Gard3">
            <a:extLst>
              <a:ext uri="{FF2B5EF4-FFF2-40B4-BE49-F238E27FC236}">
                <a16:creationId xmlns:a16="http://schemas.microsoft.com/office/drawing/2014/main" id="{92F253D6-21C1-495A-BE6B-F23221AA31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4460875"/>
            <a:ext cx="4319588" cy="209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2403CB49-210F-438E-BA07-6A1C2CF364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altLang="en-US" dirty="0"/>
              <a:t>Paper 2: writing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05F3B2E5-D529-46CA-BD79-711C59F1EB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altLang="en-US" dirty="0"/>
              <a:t>30% of A level marks</a:t>
            </a:r>
          </a:p>
          <a:p>
            <a:pPr eaLnBrk="1" hangingPunct="1">
              <a:defRPr/>
            </a:pPr>
            <a:r>
              <a:rPr lang="en-GB" altLang="en-US" dirty="0"/>
              <a:t>2 hour exam</a:t>
            </a:r>
          </a:p>
          <a:p>
            <a:pPr eaLnBrk="1" hangingPunct="1">
              <a:defRPr/>
            </a:pPr>
            <a:r>
              <a:rPr lang="en-GB" altLang="en-US" dirty="0"/>
              <a:t>Done in June of Year 13</a:t>
            </a:r>
          </a:p>
          <a:p>
            <a:pPr eaLnBrk="1" hangingPunct="1">
              <a:defRPr/>
            </a:pPr>
            <a:r>
              <a:rPr lang="en-GB" altLang="en-US" dirty="0"/>
              <a:t>2 essays on the set film and text (minimum 300 words)</a:t>
            </a:r>
            <a:br>
              <a:rPr lang="en-GB" altLang="en-US" dirty="0"/>
            </a:br>
            <a:endParaRPr lang="en-GB" altLang="en-US" dirty="0"/>
          </a:p>
        </p:txBody>
      </p:sp>
      <p:pic>
        <p:nvPicPr>
          <p:cNvPr id="12292" name="Picture 5" descr="croissant">
            <a:extLst>
              <a:ext uri="{FF2B5EF4-FFF2-40B4-BE49-F238E27FC236}">
                <a16:creationId xmlns:a16="http://schemas.microsoft.com/office/drawing/2014/main" id="{6BCCA407-4706-4DAB-911C-3C99240E84C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4149725"/>
            <a:ext cx="1727200" cy="160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E52A2529E43D944992F47D28DA52760" ma:contentTypeVersion="4" ma:contentTypeDescription="Create a new document." ma:contentTypeScope="" ma:versionID="2d224dc536d1d24a8a32a2d442b498f2">
  <xsd:schema xmlns:xsd="http://www.w3.org/2001/XMLSchema" xmlns:xs="http://www.w3.org/2001/XMLSchema" xmlns:p="http://schemas.microsoft.com/office/2006/metadata/properties" xmlns:ns2="26a96df1-1b6b-4809-9f37-d3ca99c51c4b" targetNamespace="http://schemas.microsoft.com/office/2006/metadata/properties" ma:root="true" ma:fieldsID="457f1df93286c595cc813487f7405d3c" ns2:_="">
    <xsd:import namespace="26a96df1-1b6b-4809-9f37-d3ca99c51c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a96df1-1b6b-4809-9f37-d3ca99c51c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7CAF080-4FBB-4371-9637-A0FD94F552D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227BF5-E411-4664-9581-F89BC175D2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a96df1-1b6b-4809-9f37-d3ca99c51c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250</TotalTime>
  <Words>545</Words>
  <Application>Microsoft Office PowerPoint</Application>
  <PresentationFormat>On-screen Show (4:3)</PresentationFormat>
  <Paragraphs>100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Comic Sans MS</vt:lpstr>
      <vt:lpstr>Tahoma</vt:lpstr>
      <vt:lpstr>Wingdings</vt:lpstr>
      <vt:lpstr>Ocean</vt:lpstr>
      <vt:lpstr> French A-level 1st year</vt:lpstr>
      <vt:lpstr>Paper 1: Listening, Reading and    Writing</vt:lpstr>
      <vt:lpstr>Paper 2: Writing</vt:lpstr>
      <vt:lpstr>French set films</vt:lpstr>
      <vt:lpstr>Paper 3: Speaking test</vt:lpstr>
      <vt:lpstr>A-level 1st year topics</vt:lpstr>
      <vt:lpstr>A-level year 2 French </vt:lpstr>
      <vt:lpstr>Paper 1: Listening, reading and translation</vt:lpstr>
      <vt:lpstr>Paper 2: writing</vt:lpstr>
      <vt:lpstr>French-set literary texts</vt:lpstr>
      <vt:lpstr>Paper 3:Speaking test</vt:lpstr>
      <vt:lpstr>A Level topics</vt:lpstr>
      <vt:lpstr>Classroom and homework activities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 French and German</dc:title>
  <dc:creator>SMITHSST</dc:creator>
  <cp:lastModifiedBy>Paul Kershaw</cp:lastModifiedBy>
  <cp:revision>59</cp:revision>
  <dcterms:created xsi:type="dcterms:W3CDTF">2007-12-14T10:10:22Z</dcterms:created>
  <dcterms:modified xsi:type="dcterms:W3CDTF">2020-10-12T14:01:33Z</dcterms:modified>
</cp:coreProperties>
</file>