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74" r:id="rId7"/>
    <p:sldId id="264" r:id="rId8"/>
    <p:sldId id="275" r:id="rId9"/>
    <p:sldId id="270" r:id="rId10"/>
    <p:sldId id="266" r:id="rId11"/>
    <p:sldId id="271" r:id="rId12"/>
    <p:sldId id="276" r:id="rId13"/>
    <p:sldId id="272" r:id="rId14"/>
    <p:sldId id="27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7411B-36E1-4457-B74A-125AC7C23636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5E5E-5B14-4701-9029-69797628E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8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95B1-9F76-4659-8425-3D5F8BFE8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A2161-682B-4FB7-A742-2D6D65356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5D86-1007-44B6-A1D1-F9C530B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6DD-91C5-4625-806B-251B4278693D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1109-BABE-4253-A961-B8120299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F3A30-2A23-4102-8D4E-89E4533E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6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B6B3-3C7F-4FCD-B703-841E8AA3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C14E-2AD7-4334-A9E5-DF5EA483F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419C-A1EE-4EC2-B6CE-B6F7EB95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E046-DC8C-438D-AF5D-D47EEF76BA89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213B-93BA-4AD4-9623-946CC022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7A9E-921C-466D-9C33-24E1DFE5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2E623-4EA4-4E55-97C5-224EEAB88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BE4E7-BD22-45A1-BF0B-A5CFD4BE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DD65C-697E-4B60-922B-49B9A9C3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FEC-FE2D-4333-9436-B063B6FD22D5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2868-9CE1-4E82-B127-A09298CC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A1D2A-858C-4BDD-AE54-96E8C2A1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3972-DBE0-4A8C-B18E-02D6E27C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AC53-6271-4E9F-BD0B-429332BDD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835A-EAD8-4C3B-828E-5D082AEF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1F0C-5E38-40DB-B54F-DBAE1E8EDA32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3FFA6-21B2-4AE5-87A9-3B7E7C17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F42B-289A-4C6C-A645-8FD88F36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855-D889-4E0B-84EE-1795D143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F8739-923F-40E9-A1C2-74E29A1F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0DFE-888D-429C-8C06-85F06BDC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7B40-283A-40E6-9B0A-F723FCB4B54F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241AE-FFC8-40C8-B5A9-69F15CE8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33E53-63BC-47A0-8ABF-4DEBB1CC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0808-482E-4608-B1B0-7ECF2CF5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E874-DC46-4F54-9153-EF7995121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EF53F-52BC-4AC7-9836-F5BB563CD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79B9-FA9D-4924-BC11-ECC9329A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68D-22A1-4F94-941D-838F0F580931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DCC46-3C23-462A-AF13-1502E9D0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C807F-203C-4CA5-943D-19A5A3AB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7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3C9B-6C78-4880-A37A-B74434E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A823F-F7FF-405F-9140-9D42B664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E9087-769B-4D11-BDA1-CD7772447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CDD97-0596-43BD-B86D-21ACC7BFC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03169-7065-4075-814B-C5E5BF881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20639-6493-4E28-BF83-43CC567D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581C-EE07-46E9-95AE-60939CD4EC39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D42C9-6D00-4ACF-9E1E-686E5615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ADBB6-6410-43D4-A8FA-0E0E4A66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532D-DEDF-43F9-A63A-D520DDD2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0739C-ED29-4CA1-9835-2F8C8795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1C-D234-4F78-8BAC-5D25EAAB1961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9DE4-BDFB-49BC-9144-5A04E333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77952-E440-41C6-9823-7C43DB08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8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E20C4-C1ED-4064-BB37-1BF4875F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836-66C0-4656-B3A4-795DE1AD11F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317AA-DB28-419E-A6AB-FB1350EF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19C6-47F0-4CBA-A892-1957A101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5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92AD-8C10-4049-BEF3-42798B12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E7DB-BC25-40B1-B479-D4BB2D73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76A25-BF01-469D-9927-FA07254A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524A-D180-41B6-A069-C8B84F7B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6E8C-98E7-46E3-9A73-9D2C492FC28F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F5C59-D637-457A-8354-EFC3ADCF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FDD19-7A5C-40C5-88F2-873D952A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11E4-B3A4-431C-8124-E14330C9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52597-9C9C-4C9B-8BD1-E35512F2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BEA-077E-4441-9785-7FC17554A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64361-317A-48CB-B2A5-7D9E8A9E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1430-F822-409F-AEFF-FC513DF983DE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93654-077F-40A6-946F-99F9E234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41209-0541-4F44-B06B-36321FF8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99272-F4C4-4566-B345-BA01AB94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20772-12C0-4013-9499-62091E6E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C5D13-3ECF-45C8-ADF9-698057D75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180B-1EF9-4773-8C16-247564999607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6B801-CEBA-48BE-A5C1-12B6E76F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BTEC/CTEC Options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F94F-8157-4A97-94F9-63D6F935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24EF-92AB-45D3-9F7C-61A050223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lifications.pearson.com/en/qualifications/btec-nationals/btec-nationals-2016.html" TargetMode="External"/><Relationship Id="rId5" Type="http://schemas.openxmlformats.org/officeDocument/2006/relationships/hyperlink" Target="https://www.ocr.org.uk/qualifications/cambridge-technicals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cr.org.uk/Images/260816-cambridge-technicals-digital-media-level-3-summary-brochure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cr.org.uk/Images/260775-cambridge-technicals-sport-and-physical-activity-summary-brochure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cr.org.uk/Images/261014-cambridge-technicals-performing-arts-level-3-summary-brochure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C3A70-C7DF-4DF3-98C2-773D285E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 panose="020B0504020202020204" pitchFamily="34" charset="0"/>
              </a:rPr>
              <a:t>BTEC/CTEC Options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031BA2-9678-4DBD-B456-AC86D0F0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0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Rationale: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Greater flexibility with subject combinations, e.g. 2 A Levels plus one 360GLH BTEC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Appeal to students that do not want to commit to 3 A Levels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Potential ‘tapping in’ to particular talents/initial career aspirations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F428C-4644-492A-9EF5-F448854F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FBEA-DEA5-4CEA-A731-5171B293DDF4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6F08F-6B04-4CCC-ADA9-B3330368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BTEC/CTEC Options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DED19-9DC5-450F-A584-0636D62C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1</a:t>
            </a:fld>
            <a:endParaRPr lang="en-GB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5207F38-6570-409A-A6CF-FB0DA4A4F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26" y="225764"/>
            <a:ext cx="3513722" cy="86768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7A2EA6-89F4-492F-993D-E27E118E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0" y="3299807"/>
            <a:ext cx="2890848" cy="121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7E2982-2C7E-4D49-AB80-B9CA4432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526" y="2997955"/>
            <a:ext cx="2185029" cy="1638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FD7D9-0172-4668-9ADD-18FE9767FD50}"/>
              </a:ext>
            </a:extLst>
          </p:cNvPr>
          <p:cNvSpPr txBox="1"/>
          <p:nvPr/>
        </p:nvSpPr>
        <p:spPr>
          <a:xfrm>
            <a:off x="6096000" y="5062288"/>
            <a:ext cx="588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https://www.ocr.org.uk/qualifications/cambridge-technicals/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681CE-3164-4344-877D-E3495BE4C7DE}"/>
              </a:ext>
            </a:extLst>
          </p:cNvPr>
          <p:cNvSpPr txBox="1"/>
          <p:nvPr/>
        </p:nvSpPr>
        <p:spPr>
          <a:xfrm>
            <a:off x="741806" y="4513963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https://qualifications.pearson.com/en/qualifications/btec-nationals/btec-nationals-2016.html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05F47-74D7-468E-A0F1-EB2385D3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836-66C0-4656-B3A4-795DE1AD11F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2C837-2A5F-44F7-B5AC-D17A0F4A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677A8-D025-4B24-8EFD-EC1FF7E9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C525D-B808-4EBE-9AB3-3C493851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65" y="136525"/>
            <a:ext cx="9357867" cy="61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5D731-6DFE-4F2E-9B56-6AFA5CCC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836-66C0-4656-B3A4-795DE1AD11F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3F76D-0B8C-48E3-97F4-381CDDC8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221F3-9B00-482B-9F0B-51890E44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36CF6-2F0B-4945-BD3F-C5B594AC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3977"/>
            <a:ext cx="10291665" cy="50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33B75-418F-4194-824E-2EBB39D5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2373-7A75-4B8E-874F-33102463C3AE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481DA-755A-4B23-A98B-8DE4EF2B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EAF4B-DA29-4FFE-BDA9-65A638DF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55043-7E2B-4678-81FF-81D98C8D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644"/>
            <a:ext cx="12192000" cy="5636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DE312-52AB-4D7C-8119-673A7FE38987}"/>
              </a:ext>
            </a:extLst>
          </p:cNvPr>
          <p:cNvSpPr txBox="1"/>
          <p:nvPr/>
        </p:nvSpPr>
        <p:spPr>
          <a:xfrm>
            <a:off x="3581400" y="13652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Creative Digital Media Production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51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70AC9ED-63DF-4423-AD12-A44BB159E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710" y="643466"/>
            <a:ext cx="6920580" cy="55710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3EDCA-B081-4AD6-A76C-E9C6B010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23F836-66C0-4656-B3A4-795DE1AD11F4}" type="datetime1">
              <a:rPr lang="en-GB" smtClean="0"/>
              <a:pPr>
                <a:spcAft>
                  <a:spcPts val="600"/>
                </a:spcAft>
              </a:pPr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97BAB-8AFE-4DD8-8A53-17B0568F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FAF73-7FAB-4515-B6EC-35DB08CA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1B24EF-92AB-45D3-9F7C-61A0502239FA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D8B6F-FC16-465E-B17E-600E032FCBEA}"/>
              </a:ext>
            </a:extLst>
          </p:cNvPr>
          <p:cNvSpPr txBox="1"/>
          <p:nvPr/>
        </p:nvSpPr>
        <p:spPr>
          <a:xfrm>
            <a:off x="671119" y="1778466"/>
            <a:ext cx="1182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</a:t>
            </a:r>
          </a:p>
          <a:p>
            <a:r>
              <a:rPr lang="en-GB" dirty="0"/>
              <a:t>Image to</a:t>
            </a:r>
          </a:p>
          <a:p>
            <a:r>
              <a:rPr lang="en-GB" dirty="0"/>
              <a:t>Link </a:t>
            </a:r>
          </a:p>
          <a:p>
            <a:r>
              <a:rPr lang="en-GB" dirty="0"/>
              <a:t>To subject </a:t>
            </a:r>
          </a:p>
          <a:p>
            <a:r>
              <a:rPr lang="en-GB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50796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863E4-F132-490A-AE7A-8CD67879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84EF-3C34-4FCE-90DC-B2E9C5F10C5F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8F020-5972-44B0-B923-4DD9252C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EAE9-E92F-424C-8175-844F6D47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153C4-F7DF-4794-9477-748AAD52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" y="392167"/>
            <a:ext cx="12132091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C0DEC-8D0A-4466-8FA3-7CB81AA2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836-66C0-4656-B3A4-795DE1AD11F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A1E96-DF36-40AA-9FEE-82E83CE3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F5DF2-6633-42B7-9274-60CB22D7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7A7E831-9A9C-405E-B15E-55295B791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806" y="136525"/>
            <a:ext cx="6468736" cy="605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73DD5-E39A-4B60-A4F3-F008EF76991C}"/>
              </a:ext>
            </a:extLst>
          </p:cNvPr>
          <p:cNvSpPr txBox="1"/>
          <p:nvPr/>
        </p:nvSpPr>
        <p:spPr>
          <a:xfrm>
            <a:off x="671119" y="1778466"/>
            <a:ext cx="1182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</a:t>
            </a:r>
          </a:p>
          <a:p>
            <a:r>
              <a:rPr lang="en-GB" dirty="0"/>
              <a:t>Image to</a:t>
            </a:r>
          </a:p>
          <a:p>
            <a:r>
              <a:rPr lang="en-GB" dirty="0"/>
              <a:t>Link </a:t>
            </a:r>
          </a:p>
          <a:p>
            <a:r>
              <a:rPr lang="en-GB" dirty="0"/>
              <a:t>To subject </a:t>
            </a:r>
          </a:p>
          <a:p>
            <a:r>
              <a:rPr lang="en-GB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70276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FE1EF0-A5D5-49E1-8D6B-D97543FB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862" y="2291310"/>
            <a:ext cx="5181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The sport and exercise science sector largely recruits at graduate level. The sector has become more important as the link between physical activity and health is </a:t>
            </a:r>
            <a:r>
              <a:rPr lang="en-US" sz="1800" dirty="0" err="1"/>
              <a:t>recognised</a:t>
            </a:r>
            <a:r>
              <a:rPr lang="en-US" sz="1800" dirty="0"/>
              <a:t>. Jobs in the sector can be found in universities, in large sporting </a:t>
            </a:r>
            <a:r>
              <a:rPr lang="en-US" sz="1800" dirty="0" err="1"/>
              <a:t>organisations</a:t>
            </a:r>
            <a:r>
              <a:rPr lang="en-US" sz="1800" dirty="0"/>
              <a:t>, public and private enterprises, as well as in local authorities, or schools and colleges.</a:t>
            </a:r>
          </a:p>
          <a:p>
            <a:r>
              <a:rPr lang="en-US" sz="1800" dirty="0"/>
              <a:t>Related areas such as sports development, performance analysis and research also provide employment opportunities. Who is this qualification for? The Pearson BTEC Level 3 National Extended Certificate in Sport and Exercise Science qualification for post-16 students wanting to continue their education through applied learning, and who aim to progress to higher education and ultimately to employment, probably in the sport sector.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7292FB-30CB-494D-82BC-E793936B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2331" y="422494"/>
            <a:ext cx="5181600" cy="4351338"/>
          </a:xfrm>
        </p:spPr>
        <p:txBody>
          <a:bodyPr>
            <a:noAutofit/>
          </a:bodyPr>
          <a:lstStyle/>
          <a:p>
            <a:r>
              <a:rPr lang="en-US" sz="1400" dirty="0"/>
              <a:t>Everyone taking this qualification will study three mandatory units, covering the following</a:t>
            </a:r>
          </a:p>
          <a:p>
            <a:pPr marL="0" indent="0">
              <a:buNone/>
            </a:pPr>
            <a:r>
              <a:rPr lang="en-US" sz="1400" dirty="0"/>
              <a:t>    content areas:</a:t>
            </a:r>
          </a:p>
          <a:p>
            <a:r>
              <a:rPr lang="en-US" sz="1400" dirty="0"/>
              <a:t>functional anatomy</a:t>
            </a:r>
          </a:p>
          <a:p>
            <a:r>
              <a:rPr lang="en-US" sz="1400" dirty="0"/>
              <a:t>applied sport and exercise psychology</a:t>
            </a:r>
          </a:p>
          <a:p>
            <a:r>
              <a:rPr lang="en-US" sz="1400" dirty="0"/>
              <a:t>coaching for performance and fitness.</a:t>
            </a:r>
          </a:p>
          <a:p>
            <a:r>
              <a:rPr lang="en-US" sz="1400" dirty="0"/>
              <a:t>You will also choose one unit from a small range of optional units, which have been designed to support progression to a variety of sport courses in higher education, and to link with relevant occupational areas. This will allow you to choose a specific specialist area in which you wish to develop your skill. </a:t>
            </a:r>
          </a:p>
          <a:p>
            <a:r>
              <a:rPr lang="en-US" sz="1400" dirty="0"/>
              <a:t>The qualification carries UCAS points and, when taken alongside other level 3 qualifications, is </a:t>
            </a:r>
            <a:r>
              <a:rPr lang="en-US" sz="1400" dirty="0" err="1"/>
              <a:t>recognised</a:t>
            </a:r>
            <a:r>
              <a:rPr lang="en-US" sz="1400" dirty="0"/>
              <a:t> by higher education providers as contributing to admission requirements to many relevant sport science or related courses, for example a: </a:t>
            </a:r>
          </a:p>
          <a:p>
            <a:r>
              <a:rPr lang="en-US" sz="1400" dirty="0"/>
              <a:t>BSc (Hons) in Sport and Exercise Science, if taken alongside A levels in Biology and Psychology </a:t>
            </a:r>
          </a:p>
          <a:p>
            <a:r>
              <a:rPr lang="en-US" sz="1400" dirty="0"/>
              <a:t>BSc (Hons) in Sport Psychology, if taken alongside BTEC Applied Science and A Level Psychology </a:t>
            </a:r>
          </a:p>
          <a:p>
            <a:r>
              <a:rPr lang="en-US" sz="1400" dirty="0"/>
              <a:t>BA (Hons) Applied Sport Science, if taken alongside A Level </a:t>
            </a:r>
            <a:r>
              <a:rPr lang="en-US" sz="1400" dirty="0" err="1"/>
              <a:t>Maths</a:t>
            </a:r>
            <a:r>
              <a:rPr lang="en-US" sz="1400" dirty="0"/>
              <a:t> and a BTEC in Applied Science. </a:t>
            </a:r>
            <a:endParaRPr lang="en-GB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157F4-320C-417B-9D64-4243E1E0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3B0E-F325-49B8-ACA4-9443CD153EC5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8E26B-D035-46EF-BD3A-097DEBC6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04A88-6852-4761-999A-9BCBE088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725D7-D5F3-4CFD-A6A9-9EFA9423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" y="57698"/>
            <a:ext cx="4672082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2B0C0-ACAB-4487-8E27-7BEB5E9F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214-869E-4F7F-ADC6-FBDDD83A4F53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4341-BF15-4533-866A-37126225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723FF-4F80-4912-BA79-E5EB0B8B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837F8-FD8E-4DAD-8A95-1D6023B9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18754"/>
            <a:ext cx="9121930" cy="6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9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A266E-1D73-4E8F-8F9A-D82EFE15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D00D-F723-483C-8ADB-CBB0F0902733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1F027-CEB0-4502-BD8F-FB4A148B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39DA-ED22-4F4F-9F86-A767159A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6EEE5-4ABF-4B09-840F-DD8053DD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61" y="250192"/>
            <a:ext cx="9252480" cy="60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106F0-FC59-4ADB-B63E-08AAFA83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836-66C0-4656-B3A4-795DE1AD11F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D71D9-254A-4F89-A203-196E515A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BTEC/CTEC Options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A1BEB-FA20-43CA-BC8B-410E8EAA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24EF-92AB-45D3-9F7C-61A0502239FA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64D1ACB-143D-4E1B-A339-1A079FF5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06" y="233265"/>
            <a:ext cx="6535021" cy="6055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948610-B1A7-45F6-B949-FA4E6CA8E5C4}"/>
              </a:ext>
            </a:extLst>
          </p:cNvPr>
          <p:cNvSpPr txBox="1"/>
          <p:nvPr/>
        </p:nvSpPr>
        <p:spPr>
          <a:xfrm>
            <a:off x="671119" y="1778466"/>
            <a:ext cx="1182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</a:t>
            </a:r>
          </a:p>
          <a:p>
            <a:r>
              <a:rPr lang="en-GB" dirty="0"/>
              <a:t>Image to</a:t>
            </a:r>
          </a:p>
          <a:p>
            <a:r>
              <a:rPr lang="en-GB" dirty="0"/>
              <a:t>Link </a:t>
            </a:r>
          </a:p>
          <a:p>
            <a:r>
              <a:rPr lang="en-GB" dirty="0"/>
              <a:t>To subject </a:t>
            </a:r>
          </a:p>
          <a:p>
            <a:r>
              <a:rPr lang="en-GB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80527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8171BDEE0D3409DA643A87BFC2800" ma:contentTypeVersion="32" ma:contentTypeDescription="Create a new document." ma:contentTypeScope="" ma:versionID="033db1c59fd4b090e44bfbb2371a3aa8">
  <xsd:schema xmlns:xsd="http://www.w3.org/2001/XMLSchema" xmlns:xs="http://www.w3.org/2001/XMLSchema" xmlns:p="http://schemas.microsoft.com/office/2006/metadata/properties" xmlns:ns3="eaca4531-4a6f-4614-bcb4-1bee67009424" xmlns:ns4="6fa67875-5747-4f5f-addd-bcf2b0cc033f" targetNamespace="http://schemas.microsoft.com/office/2006/metadata/properties" ma:root="true" ma:fieldsID="dc2d6684081371f7e5b78fc9394301cf" ns3:_="" ns4:_="">
    <xsd:import namespace="eaca4531-4a6f-4614-bcb4-1bee67009424"/>
    <xsd:import namespace="6fa67875-5747-4f5f-addd-bcf2b0cc033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4531-4a6f-4614-bcb4-1bee6700942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67875-5747-4f5f-addd-bcf2b0cc033f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eaca4531-4a6f-4614-bcb4-1bee67009424" xsi:nil="true"/>
    <Invited_Students xmlns="eaca4531-4a6f-4614-bcb4-1bee67009424" xsi:nil="true"/>
    <IsNotebookLocked xmlns="eaca4531-4a6f-4614-bcb4-1bee67009424" xsi:nil="true"/>
    <Has_Teacher_Only_SectionGroup xmlns="eaca4531-4a6f-4614-bcb4-1bee67009424" xsi:nil="true"/>
    <FolderType xmlns="eaca4531-4a6f-4614-bcb4-1bee67009424" xsi:nil="true"/>
    <Is_Collaboration_Space_Locked xmlns="eaca4531-4a6f-4614-bcb4-1bee67009424" xsi:nil="true"/>
    <Self_Registration_Enabled xmlns="eaca4531-4a6f-4614-bcb4-1bee67009424" xsi:nil="true"/>
    <Teachers xmlns="eaca4531-4a6f-4614-bcb4-1bee67009424">
      <UserInfo>
        <DisplayName/>
        <AccountId xsi:nil="true"/>
        <AccountType/>
      </UserInfo>
    </Teachers>
    <CultureName xmlns="eaca4531-4a6f-4614-bcb4-1bee67009424" xsi:nil="true"/>
    <TeamsChannelId xmlns="eaca4531-4a6f-4614-bcb4-1bee67009424" xsi:nil="true"/>
    <Templates xmlns="eaca4531-4a6f-4614-bcb4-1bee67009424" xsi:nil="true"/>
    <NotebookType xmlns="eaca4531-4a6f-4614-bcb4-1bee67009424" xsi:nil="true"/>
    <Student_Groups xmlns="eaca4531-4a6f-4614-bcb4-1bee67009424">
      <UserInfo>
        <DisplayName/>
        <AccountId xsi:nil="true"/>
        <AccountType/>
      </UserInfo>
    </Student_Groups>
    <AppVersion xmlns="eaca4531-4a6f-4614-bcb4-1bee67009424" xsi:nil="true"/>
    <LMS_Mappings xmlns="eaca4531-4a6f-4614-bcb4-1bee67009424" xsi:nil="true"/>
    <DefaultSectionNames xmlns="eaca4531-4a6f-4614-bcb4-1bee67009424" xsi:nil="true"/>
    <Math_Settings xmlns="eaca4531-4a6f-4614-bcb4-1bee67009424" xsi:nil="true"/>
    <Owner xmlns="eaca4531-4a6f-4614-bcb4-1bee67009424">
      <UserInfo>
        <DisplayName/>
        <AccountId xsi:nil="true"/>
        <AccountType/>
      </UserInfo>
    </Owner>
    <Students xmlns="eaca4531-4a6f-4614-bcb4-1bee67009424">
      <UserInfo>
        <DisplayName/>
        <AccountId xsi:nil="true"/>
        <AccountType/>
      </UserInfo>
    </Students>
    <Distribution_Groups xmlns="eaca4531-4a6f-4614-bcb4-1bee67009424" xsi:nil="true"/>
  </documentManagement>
</p:properties>
</file>

<file path=customXml/itemProps1.xml><?xml version="1.0" encoding="utf-8"?>
<ds:datastoreItem xmlns:ds="http://schemas.openxmlformats.org/officeDocument/2006/customXml" ds:itemID="{109EEBFE-D38B-47DC-9F6A-B1B5E670F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a4531-4a6f-4614-bcb4-1bee67009424"/>
    <ds:schemaRef ds:uri="6fa67875-5747-4f5f-addd-bcf2b0cc0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B00B6-9D35-44B1-A9F0-E7A76682B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95F59-08D1-4372-8EF4-AD9D64E084BC}">
  <ds:schemaRefs>
    <ds:schemaRef ds:uri="http://purl.org/dc/terms/"/>
    <ds:schemaRef ds:uri="http://purl.org/dc/elements/1.1/"/>
    <ds:schemaRef ds:uri="6fa67875-5747-4f5f-addd-bcf2b0cc033f"/>
    <ds:schemaRef ds:uri="eaca4531-4a6f-4614-bcb4-1bee67009424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500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Nova</vt:lpstr>
      <vt:lpstr>Calibri</vt:lpstr>
      <vt:lpstr>Calibri Light</vt:lpstr>
      <vt:lpstr>Wingdings</vt:lpstr>
      <vt:lpstr>Office Theme</vt:lpstr>
      <vt:lpstr>BTEC/CTEC Options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Options</dc:title>
  <dc:creator>Paul Kershaw</dc:creator>
  <cp:lastModifiedBy>Paul Kershaw</cp:lastModifiedBy>
  <cp:revision>11</cp:revision>
  <cp:lastPrinted>2021-02-26T08:26:32Z</cp:lastPrinted>
  <dcterms:created xsi:type="dcterms:W3CDTF">2021-02-18T13:01:16Z</dcterms:created>
  <dcterms:modified xsi:type="dcterms:W3CDTF">2021-03-15T20:33:21Z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0x0101007FF8171BDEE0D3409DA643A87BFC2800</vt:lpwstr>
  </property>
</Properties>
</file>